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2"/>
  </p:notesMasterIdLst>
  <p:sldIdLst>
    <p:sldId id="256" r:id="rId2"/>
    <p:sldId id="258" r:id="rId3"/>
    <p:sldId id="260" r:id="rId4"/>
    <p:sldId id="261" r:id="rId5"/>
    <p:sldId id="265" r:id="rId6"/>
    <p:sldId id="269" r:id="rId7"/>
    <p:sldId id="270" r:id="rId8"/>
    <p:sldId id="271" r:id="rId9"/>
    <p:sldId id="272" r:id="rId10"/>
    <p:sldId id="273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60"/>
    <p:restoredTop sz="62963"/>
  </p:normalViewPr>
  <p:slideViewPr>
    <p:cSldViewPr>
      <p:cViewPr varScale="1">
        <p:scale>
          <a:sx n="69" d="100"/>
          <a:sy n="69" d="100"/>
        </p:scale>
        <p:origin x="148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lp\Desktop\Hard_Sensitivity%20coefficient%20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74697327261235"/>
          <c:y val="0.22978752051787882"/>
          <c:w val="0.81415038013512619"/>
          <c:h val="0.551951282412152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Ks=0%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Лист1!$A$3:$A$7</c:f>
              <c:strCache>
                <c:ptCount val="5"/>
                <c:pt idx="0">
                  <c:v>c17</c:v>
                </c:pt>
                <c:pt idx="1">
                  <c:v>con1</c:v>
                </c:pt>
                <c:pt idx="2">
                  <c:v>misex1</c:v>
                </c:pt>
                <c:pt idx="3">
                  <c:v>rd53</c:v>
                </c:pt>
                <c:pt idx="4">
                  <c:v>z4ml_synth</c:v>
                </c:pt>
              </c:strCache>
            </c:strRef>
          </c:cat>
          <c:val>
            <c:numRef>
              <c:f>Лист1!$B$3:$B$7</c:f>
              <c:numCache>
                <c:formatCode>0.00</c:formatCode>
                <c:ptCount val="5"/>
                <c:pt idx="0">
                  <c:v>28.934999999999999</c:v>
                </c:pt>
                <c:pt idx="1">
                  <c:v>45.399000000000001</c:v>
                </c:pt>
                <c:pt idx="2">
                  <c:v>80</c:v>
                </c:pt>
                <c:pt idx="3">
                  <c:v>41.5</c:v>
                </c:pt>
                <c:pt idx="4">
                  <c:v>28.786000000000001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B-E14F-936F-E71D9C440C9E}"/>
            </c:ext>
          </c:extLst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Ks=25%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Лист1!$A$3:$A$7</c:f>
              <c:strCache>
                <c:ptCount val="5"/>
                <c:pt idx="0">
                  <c:v>c17</c:v>
                </c:pt>
                <c:pt idx="1">
                  <c:v>con1</c:v>
                </c:pt>
                <c:pt idx="2">
                  <c:v>misex1</c:v>
                </c:pt>
                <c:pt idx="3">
                  <c:v>rd53</c:v>
                </c:pt>
                <c:pt idx="4">
                  <c:v>z4ml_synth</c:v>
                </c:pt>
              </c:strCache>
            </c:strRef>
          </c:cat>
          <c:val>
            <c:numRef>
              <c:f>Лист1!$C$3:$C$7</c:f>
              <c:numCache>
                <c:formatCode>0.00</c:formatCode>
                <c:ptCount val="5"/>
                <c:pt idx="0">
                  <c:v>23.1528510296843</c:v>
                </c:pt>
                <c:pt idx="1">
                  <c:v>31.594399033045299</c:v>
                </c:pt>
                <c:pt idx="2">
                  <c:v>52.2367972702042</c:v>
                </c:pt>
                <c:pt idx="3">
                  <c:v>26.7876718045</c:v>
                </c:pt>
                <c:pt idx="4">
                  <c:v>18.913698633902001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9B-E14F-936F-E71D9C440C9E}"/>
            </c:ext>
          </c:extLst>
        </c:ser>
        <c:ser>
          <c:idx val="2"/>
          <c:order val="2"/>
          <c:tx>
            <c:strRef>
              <c:f>Лист1!$D$2</c:f>
              <c:strCache>
                <c:ptCount val="1"/>
                <c:pt idx="0">
                  <c:v>Ks=50%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Лист1!$A$3:$A$7</c:f>
              <c:strCache>
                <c:ptCount val="5"/>
                <c:pt idx="0">
                  <c:v>c17</c:v>
                </c:pt>
                <c:pt idx="1">
                  <c:v>con1</c:v>
                </c:pt>
                <c:pt idx="2">
                  <c:v>misex1</c:v>
                </c:pt>
                <c:pt idx="3">
                  <c:v>rd53</c:v>
                </c:pt>
                <c:pt idx="4">
                  <c:v>z4ml_synth</c:v>
                </c:pt>
              </c:strCache>
            </c:strRef>
          </c:cat>
          <c:val>
            <c:numRef>
              <c:f>Лист1!$D$3:$D$7</c:f>
              <c:numCache>
                <c:formatCode>0.00</c:formatCode>
                <c:ptCount val="5"/>
                <c:pt idx="0">
                  <c:v>19.153187221721598</c:v>
                </c:pt>
                <c:pt idx="1">
                  <c:v>25.283226301905099</c:v>
                </c:pt>
                <c:pt idx="2">
                  <c:v>33.148075234136002</c:v>
                </c:pt>
                <c:pt idx="3">
                  <c:v>17.465839034859901</c:v>
                </c:pt>
                <c:pt idx="4">
                  <c:v>11.755828763016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9B-E14F-936F-E71D9C440C9E}"/>
            </c:ext>
          </c:extLst>
        </c:ser>
        <c:ser>
          <c:idx val="3"/>
          <c:order val="3"/>
          <c:tx>
            <c:strRef>
              <c:f>Лист1!$E$2</c:f>
              <c:strCache>
                <c:ptCount val="1"/>
                <c:pt idx="0">
                  <c:v>Ks=75%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Лист1!$A$3:$A$7</c:f>
              <c:strCache>
                <c:ptCount val="5"/>
                <c:pt idx="0">
                  <c:v>c17</c:v>
                </c:pt>
                <c:pt idx="1">
                  <c:v>con1</c:v>
                </c:pt>
                <c:pt idx="2">
                  <c:v>misex1</c:v>
                </c:pt>
                <c:pt idx="3">
                  <c:v>rd53</c:v>
                </c:pt>
                <c:pt idx="4">
                  <c:v>z4ml_synth</c:v>
                </c:pt>
              </c:strCache>
            </c:strRef>
          </c:cat>
          <c:val>
            <c:numRef>
              <c:f>Лист1!$E$3:$E$7</c:f>
              <c:numCache>
                <c:formatCode>0.00</c:formatCode>
                <c:ptCount val="5"/>
                <c:pt idx="0">
                  <c:v>15.143921259906</c:v>
                </c:pt>
                <c:pt idx="1">
                  <c:v>16.583777108814399</c:v>
                </c:pt>
                <c:pt idx="2">
                  <c:v>19.5158876829686</c:v>
                </c:pt>
                <c:pt idx="3">
                  <c:v>6.5329452122349903</c:v>
                </c:pt>
                <c:pt idx="4">
                  <c:v>5.2385364384006596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9B-E14F-936F-E71D9C440C9E}"/>
            </c:ext>
          </c:extLst>
        </c:ser>
        <c:ser>
          <c:idx val="4"/>
          <c:order val="4"/>
          <c:tx>
            <c:strRef>
              <c:f>Лист1!$F$2</c:f>
              <c:strCache>
                <c:ptCount val="1"/>
                <c:pt idx="0">
                  <c:v>Ks=100%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Лист1!$A$3:$A$7</c:f>
              <c:strCache>
                <c:ptCount val="5"/>
                <c:pt idx="0">
                  <c:v>c17</c:v>
                </c:pt>
                <c:pt idx="1">
                  <c:v>con1</c:v>
                </c:pt>
                <c:pt idx="2">
                  <c:v>misex1</c:v>
                </c:pt>
                <c:pt idx="3">
                  <c:v>rd53</c:v>
                </c:pt>
                <c:pt idx="4">
                  <c:v>z4ml_synth</c:v>
                </c:pt>
              </c:strCache>
            </c:strRef>
          </c:cat>
          <c:val>
            <c:numRef>
              <c:f>Лист1!$F$3:$F$7</c:f>
              <c:numCache>
                <c:formatCode>0.00</c:formatCode>
                <c:ptCount val="5"/>
                <c:pt idx="0">
                  <c:v>13.756875000000001</c:v>
                </c:pt>
                <c:pt idx="1">
                  <c:v>14.28004909</c:v>
                </c:pt>
                <c:pt idx="2">
                  <c:v>14.099399999999999</c:v>
                </c:pt>
                <c:pt idx="3">
                  <c:v>3.5649999999999999</c:v>
                </c:pt>
                <c:pt idx="4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9B-E14F-936F-E71D9C440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010688"/>
        <c:axId val="255066688"/>
      </c:barChart>
      <c:catAx>
        <c:axId val="153010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066688"/>
        <c:crosses val="autoZero"/>
        <c:auto val="1"/>
        <c:lblAlgn val="ctr"/>
        <c:lblOffset val="100"/>
        <c:noMultiLvlLbl val="0"/>
      </c:catAx>
      <c:valAx>
        <c:axId val="25506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01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88320599267091"/>
          <c:y val="9.6283550525334535E-2"/>
          <c:w val="0.81093247328406826"/>
          <c:h val="0.142981222281150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0.01657</cdr:x>
      <cdr:y>0.01648</cdr:y>
    </cdr:from>
    <cdr:to>
      <cdr:x>0.7371</cdr:x>
      <cdr:y>0.1282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527" y="41022"/>
          <a:ext cx="2153624" cy="278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dirty="0">
              <a:solidFill>
                <a:schemeClr val="bg1">
                  <a:lumMod val="50000"/>
                </a:schemeClr>
              </a:solidFill>
              <a:effectLst/>
            </a:rPr>
            <a:t>Коэффициент чувствительности</a:t>
          </a:r>
          <a:endParaRPr lang="ru-RU" sz="1100" dirty="0">
            <a:solidFill>
              <a:schemeClr val="bg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0.05091</cdr:x>
      <cdr:y>0.7992</cdr:y>
    </cdr:from>
    <cdr:to>
      <cdr:x>0.14719</cdr:x>
      <cdr:y>0.99168</cdr:y>
    </cdr:to>
    <cdr:sp macro="" textlink="">
      <cdr:nvSpPr>
        <cdr:cNvPr id="3" name="TextBox 2"/>
        <cdr:cNvSpPr txBox="1"/>
      </cdr:nvSpPr>
      <cdr:spPr>
        <a:xfrm xmlns:a="http://schemas.openxmlformats.org/drawingml/2006/main" rot="18543023">
          <a:off x="4346" y="3199841"/>
          <a:ext cx="726206" cy="357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dirty="0">
              <a:solidFill>
                <a:schemeClr val="bg1">
                  <a:lumMod val="50000"/>
                </a:schemeClr>
              </a:solidFill>
              <a:effectLst/>
            </a:rPr>
            <a:t>Проект</a:t>
          </a:r>
          <a:endParaRPr lang="ru-RU" dirty="0">
            <a:solidFill>
              <a:schemeClr val="bg1">
                <a:lumMod val="50000"/>
              </a:schemeClr>
            </a:solidFill>
            <a:effectLst/>
          </a:endParaRPr>
        </a:p>
        <a:p xmlns:a="http://schemas.openxmlformats.org/drawingml/2006/main">
          <a:endParaRPr lang="ru-RU" sz="1100" dirty="0">
            <a:solidFill>
              <a:schemeClr val="bg1">
                <a:lumMod val="5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4604A-3198-4A63-8373-4759AEF9CC50}" type="datetimeFigureOut">
              <a:rPr lang="ru-RU" smtClean="0"/>
              <a:t>29.05.2020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20051-1B31-412E-958A-E2E89185B0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64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dirty="0"/>
              <a:t>Программно-аппаратные решения повышения сбоеустойчивости комбинационных схем в базисе </a:t>
            </a:r>
            <a:r>
              <a:rPr lang="ru-RU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Программи́руемых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логи́ческих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интегра́льных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схе́м</a:t>
            </a:r>
            <a:r>
              <a:rPr lang="ru-RU" sz="1200" dirty="0"/>
              <a:t> с учётом межсоединений и блоков ввода-вывода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авторов Владимира Рухлова, Романа Соловьева и Александра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Кустова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Исследование выполнено в </a:t>
            </a:r>
            <a:r>
              <a:rPr lang="ru-RU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Институте проблем проектирования в микроэлектронике</a:t>
            </a:r>
            <a:br>
              <a:rPr lang="ru-RU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Российской академии наук и посвящено разработке отказоустойчивых систем с использованием программируемых интегральных схем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93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Программи́руемая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логи́ческая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интегра́льная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схе́ма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использует сетку логических блоков, которые программируются пользователем, а не производителем. </a:t>
            </a:r>
            <a:r>
              <a:rPr lang="ru-R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Логический блок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это таблица поиска, состоящая из базовых элементов, чаще всего мультиплексоров и конфигурационной памяти. Текущее исследование посвящено только комбинационной части ПЛИС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853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Создание проектов в базисе ПЛИС возможно в рамках маршрута проектирования, включающего этапы логического синтеза исходного описания проекта, его трансляции в ячейки ЛБ, а также этапов размещения и трассировки элементов в регулярной структуре ПЛИС.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282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Чаще всего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сбоеустойчивые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ПЛИС применяются в аппаратуре специального назначения, в частности в области космонавтики,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авионики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управления атомными электростанциями и другими ответственными промышленными объектами. Проектирование сбоеустойчивых ПЛИС является острой проблемой и не имеет универсального решения, ввиду значительной избыточности, заложенной производителями, для применения традиционных подходов повышения надёжности.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Текущее исследование посвящено маскированию одиночных обратимых сбоев.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Одиночный обратимый сбой (SEU) - это восстанавливаемое изменение состояния вентиля, вызванное тем, что одна ионизирующая частица (ионы, электроны, фотоны) попадает в чувствительный узел. Изменение состояния является результатом свободного заряда, созданного ионизацией в узле логического элемента ПЛИС.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 обратимый сбой не считается постоянно наносящим ущерб функциональности транзистора или цепей, в отличие от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случев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необратимых отказов.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209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сбоеустойчивой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структуры с минимальной избыточностью возможно только при использовании комплексного программно-аппаратного подхода, что требует дополнения маршрута проектирования комбинационных схем в базисе ПЛИС этапами оценки и повышения сбоеустойчивости проекта.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Повышение сбоеустойчивости в данном случае обязано учитывать особенности архитектуры, используемой в проекте ПЛИС. Используемые методы отличаются для разных схем, однако можно построить общий маршрут проектирования для всех схем ПЛИС.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86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данной работе под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сбоеустойчивостью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схемы понимается степень её уязвимости к одиночным обратимым ошибкам.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Целью методов оценки сбоеустойчивости является получение полинома ошибки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который определяет вероятность возникновения такой комбинации входных сигналов и вектора ошибки, которая приводит к некорректной работе схемы. Аргументом этого полинома является параметр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обозначающий вероятность ошибки в одном мультиплексоре схемы, трактуемый как комбинация различных дестабилизирующих эффектов и источников помех, включая наземное космическое излучение, а также перекрестные и электромагнитные помехи.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Обобщенный коэффициент логической устойчивости схемы представляет собой сумму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наблюдаемостей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вентилей α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mux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899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проектирования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сбоеустойчивой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ПЛИС с минимальным внесением избыточности могут быть реализованы различные варианты сбоеустойчивых ячеек ЛБ(или LUT). Целью данного исследования является демонстрация преимуществ и недостатков использования программно-аппаратного подхода, поэтому для проектирования базового </a:t>
            </a:r>
            <a:r>
              <a:rPr lang="ru-R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сбоеустойчивого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элемента применим традиционный метод тройного модульного резервирования.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построения надежного проекта в базисе ПЛИС достаточно разместить наиболее значимые узлы в сбоеустойчивых элементах.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002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поиска эффективного решения разработано автоматизированное программное обеспечение и эквивалентная модель аппаратной реализации ПЛИС, с возможностью синтеза в неё проекта комбинационной схемы и оценки надежности данного решения.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Проведено исследование программно-аппаратного метода повышения сбоеустойчивости </a:t>
            </a:r>
            <a:r>
              <a:rPr lang="ru-RU" sz="1200" dirty="0"/>
              <a:t>с учётом межсоединений и блоков ввода-вывода.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диаграмме и таблице представлен коэффициент чувствительности для комбинационной схемы в базисе ПЛИС.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Программно-аппаратный подход  предлагает использование 25% сбоеустойчивых ячеек, примененных для наиболее уязвимых частей проекта комбинационной схемы в базисе ПЛИС.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058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данном слайде продемонстрировано количество используемых вентилей, при реализации комбинационной схемы в базисе </a:t>
            </a:r>
            <a:r>
              <a:rPr lang="ru-RU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сбоеустойчивой</a:t>
            </a:r>
            <a:r>
              <a:rPr lang="ru-R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ПЛИС синтезированного программно-аппаратного подхода </a:t>
            </a:r>
            <a:r>
              <a:rPr lang="ru-RU" sz="1200" dirty="0"/>
              <a:t>с учётом межсоединений и блоков ввода-вывода.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Использование программно-аппаратных подходов повышения сбоеустойчивости позволяет минимизировать встроенную избыточность, при сопоставимом уровне надежности. Использование маршрута проектирования сбоеустойчивых проектов комбинационных схем в базисе ПЛИС позволяет реализовывать проекты для разных архитектур ПЛИС, а также с использованием изменяемого количества сбоеустойчивых элементов, имеющих различные варианты логического маскирования.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Защита критических логических элементов, ошибка в которых наиболее вероятно повлияет на выходы проекта в базисе ПЛИС является эффективным средством минимизации избыточности. 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020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Благодарю Вас за внимание!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0051-1B31-412E-958A-E2E89185B04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22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3631-5627-49C4-93CD-4C0A090FE2A3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62B68-F3E9-43C1-8C9E-6250E5A1ACAF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0"/>
            <a:ext cx="7772400" cy="1878807"/>
          </a:xfrm>
        </p:spPr>
        <p:txBody>
          <a:bodyPr anchor="b"/>
          <a:lstStyle>
            <a:lvl1pPr algn="ctr" defTabSz="8229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32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18B6-AAF8-470F-B0B0-B20EE59B4440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160"/>
            </a:lvl1pPr>
            <a:lvl2pPr>
              <a:defRPr sz="1440"/>
            </a:lvl2pPr>
            <a:lvl3pPr>
              <a:defRPr sz="144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C5CC-D7C9-48FF-A2CB-DBABF825DB25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160" b="0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160" b="0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6E68-0D4F-4381-876E-2172BCFB419B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05FF8-38BD-43C4-9368-03C9D18071B1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F6FE-0BCB-44E3-907A-602973DB3298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9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52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204788"/>
            <a:ext cx="4995863" cy="4389835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9" y="1828800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44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D6E8-EE90-4C3E-8893-52D8ACE94A8C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52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44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1C6D-61D3-49F6-A756-A00E22637D78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DDC8-E225-4A2F-BF43-689CABE7818F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403B1-0E2B-4F56-9DB6-84E813714FFF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9" y="4767264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08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97FE4C8-C55A-4529-A080-EB2C0F2C58CB}" type="datetime1">
              <a:rPr lang="ru-RU" smtClean="0"/>
              <a:t>29.05.2020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7" y="4767264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08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0" y="4767264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08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4741F69-6CEF-4E46-AA43-D64A677699A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4874539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822960" rtl="0" eaLnBrk="1" latinLnBrk="0" hangingPunct="1"/>
            <a:endParaRPr lang="en-US" sz="162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9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822960" rtl="0" eaLnBrk="1" latinLnBrk="0" hangingPunct="1">
        <a:lnSpc>
          <a:spcPts val="5220"/>
        </a:lnSpc>
        <a:spcBef>
          <a:spcPct val="0"/>
        </a:spcBef>
        <a:buNone/>
        <a:defRPr sz="486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0000"/>
        </a:spcBef>
        <a:buFont typeface="Arial" pitchFamily="34" charset="0"/>
        <a:buChar char="•"/>
        <a:defRPr sz="216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668655" indent="-257175" algn="l" defTabSz="822960" rtl="0" eaLnBrk="1" latinLnBrk="0" hangingPunct="1">
        <a:spcBef>
          <a:spcPct val="20000"/>
        </a:spcBef>
        <a:buFont typeface="Courier New" pitchFamily="49" charset="0"/>
        <a:buChar char="o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0000"/>
        </a:spcBef>
        <a:buFont typeface="Courier New" pitchFamily="49" charset="0"/>
        <a:buChar char="o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0000"/>
        </a:spcBef>
        <a:buFont typeface="Courier New" pitchFamily="49" charset="0"/>
        <a:buChar char="o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0000"/>
        </a:spcBef>
        <a:buFont typeface="Courier New" pitchFamily="49" charset="0"/>
        <a:buChar char="o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44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85585" y="4587974"/>
            <a:ext cx="278262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yriad Pro Light SemiExt" pitchFamily="34" charset="0"/>
              </a:rPr>
              <a:t>Москва, </a:t>
            </a: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Myriad Pro Light SemiExt" pitchFamily="34" charset="0"/>
              </a:rPr>
              <a:t>Зеленоград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yriad Pro Light SemiExt" pitchFamily="34" charset="0"/>
              </a:rPr>
              <a:t>, 2020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9252A038-6207-BE43-86D9-DCCFC362C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375" y="3939902"/>
            <a:ext cx="7647250" cy="518458"/>
          </a:xfrm>
        </p:spPr>
        <p:txBody>
          <a:bodyPr>
            <a:normAutofit/>
          </a:bodyPr>
          <a:lstStyle/>
          <a:p>
            <a:r>
              <a:rPr lang="ru-RU" sz="2520" b="1" dirty="0"/>
              <a:t>В.С. Рухлов</a:t>
            </a:r>
            <a:r>
              <a:rPr lang="ru-RU" sz="2520" dirty="0"/>
              <a:t>, Р. А. Соловьев, А. Г. Кустов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77A6D5D-0ADD-B442-BC88-466D5F368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375" y="843558"/>
            <a:ext cx="7647250" cy="2915870"/>
          </a:xfrm>
        </p:spPr>
        <p:txBody>
          <a:bodyPr/>
          <a:lstStyle/>
          <a:p>
            <a:r>
              <a:rPr lang="ru-RU" sz="3420" dirty="0"/>
              <a:t>Программно-аппаратные решения повышения сбоеустойчивости комбинационных схем в базисе ПЛИС с учётом межсоединений и блоков ввода-вывода </a:t>
            </a:r>
            <a:endParaRPr lang="ru-RU" sz="3420" dirty="0">
              <a:latin typeface="Myriad Pro Light SemiExt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A1E9BE-2109-7848-9DB7-9A68326A11B7}"/>
              </a:ext>
            </a:extLst>
          </p:cNvPr>
          <p:cNvSpPr txBox="1"/>
          <p:nvPr/>
        </p:nvSpPr>
        <p:spPr>
          <a:xfrm>
            <a:off x="1375143" y="341243"/>
            <a:ext cx="644599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Институт проблем проектирования в микроэлектронике </a:t>
            </a:r>
          </a:p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Российской академии наук (ИППМ РАН)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07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2</a:t>
            </a:fld>
            <a:endParaRPr lang="ru-RU" dirty="0"/>
          </a:p>
        </p:txBody>
      </p:sp>
      <p:pic>
        <p:nvPicPr>
          <p:cNvPr id="2050" name="Picture 2" descr="C:\Users\Dolp\Desktop\labs — IO — bu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8" y="1278833"/>
            <a:ext cx="3823625" cy="37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lp\Desktop\la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049" y="1405220"/>
            <a:ext cx="3100165" cy="2911107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979428" y="2506943"/>
            <a:ext cx="324036" cy="259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2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1979428" y="1470029"/>
            <a:ext cx="648356" cy="10369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979428" y="2766171"/>
            <a:ext cx="648356" cy="1550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Dolp\Desktop\L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07" y="1081185"/>
            <a:ext cx="3199016" cy="194722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77578" y="1903029"/>
            <a:ext cx="259229" cy="1635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2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4377578" y="1210799"/>
            <a:ext cx="907301" cy="692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377578" y="2066552"/>
            <a:ext cx="907301" cy="10236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60032" y="1995686"/>
            <a:ext cx="3341241" cy="20508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5694847" y="1438818"/>
            <a:ext cx="842494" cy="10792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20" dirty="0"/>
          </a:p>
        </p:txBody>
      </p:sp>
      <p:cxnSp>
        <p:nvCxnSpPr>
          <p:cNvPr id="39" name="Прямая соединительная линия 38"/>
          <p:cNvCxnSpPr>
            <a:cxnSpLocks/>
          </p:cNvCxnSpPr>
          <p:nvPr/>
        </p:nvCxnSpPr>
        <p:spPr>
          <a:xfrm flipH="1">
            <a:off x="4507194" y="1438818"/>
            <a:ext cx="1187653" cy="113293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6537341" y="1427728"/>
            <a:ext cx="1298482" cy="1079215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0E0B0B98-0E03-AE48-9F1C-062E47F75148}"/>
              </a:ext>
            </a:extLst>
          </p:cNvPr>
          <p:cNvSpPr txBox="1">
            <a:spLocks/>
          </p:cNvSpPr>
          <p:nvPr/>
        </p:nvSpPr>
        <p:spPr>
          <a:xfrm>
            <a:off x="354360" y="156343"/>
            <a:ext cx="8435280" cy="9118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22960" rtl="0" eaLnBrk="1" latinLnBrk="0" hangingPunct="1">
              <a:lnSpc>
                <a:spcPts val="5220"/>
              </a:lnSpc>
              <a:spcBef>
                <a:spcPct val="0"/>
              </a:spcBef>
              <a:buNone/>
              <a:defRPr sz="486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5400" dirty="0"/>
              <a:t>Структура ПЛИС</a:t>
            </a:r>
          </a:p>
        </p:txBody>
      </p:sp>
    </p:spTree>
    <p:extLst>
      <p:ext uri="{BB962C8B-B14F-4D97-AF65-F5344CB8AC3E}">
        <p14:creationId xmlns:p14="http://schemas.microsoft.com/office/powerpoint/2010/main" val="312979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139 L -0.10937 0.11305 C -0.15851 0.165 -0.25451 0.14194 -0.28281 0.07055 L -0.34792 -0.08611 " pathEditMode="relative" rAng="14195531" ptsTypes="FfFF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61" y="-4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875 -0.04666 L -0.25591 0.02027 C -0.24306 0.03499 -0.22275 0.04637 -0.20087 0.05082 C -0.17587 0.05609 -0.15521 0.05332 -0.14028 0.04443 L -0.06875 0.00555 " pathEditMode="relative" rAng="449970" ptsTypes="FffFF">
                                      <p:cBhvr>
                                        <p:cTn id="1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6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36 0.10667 L -0.09253 0.1225 C -0.0776 0.12639 -0.05642 0.12389 -0.03507 0.11639 C -0.01059 0.10778 0.00816 0.09584 0.02066 0.08306 L 0.08073 0.02 " pathEditMode="relative" rAng="-747896" ptsTypes="FffFF">
                                      <p:cBhvr>
                                        <p:cTn id="3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9" y="-1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93 -0.22777 L 0.04548 -0.20083 C 0.0573 -0.18861 0.04132 -0.09527 0.01598 -0.03083 L -0.04027 0.11223 " pathEditMode="relative" rAng="1932471" ptsTypes="FfFF">
                                      <p:cBhvr>
                                        <p:cTn id="5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1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3</a:t>
            </a:fld>
            <a:endParaRPr lang="ru-RU" dirty="0"/>
          </a:p>
        </p:txBody>
      </p:sp>
      <p:pic>
        <p:nvPicPr>
          <p:cNvPr id="3074" name="Picture 2" descr="C:\Users\Dolp\Desktop\N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20" y="1230803"/>
            <a:ext cx="1433969" cy="33366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olp\Desktop\verilo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41" y="1163003"/>
            <a:ext cx="1749794" cy="17361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olp\Desktop\logic_synth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99" y="1124025"/>
            <a:ext cx="3053596" cy="11774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olp\Desktop\netlis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41" y="2166599"/>
            <a:ext cx="4156528" cy="24467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olp\Desktop\place_rou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170" y="1470028"/>
            <a:ext cx="5955858" cy="24251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6014C3B-E198-CB4A-8C82-D959FC314E21}"/>
              </a:ext>
            </a:extLst>
          </p:cNvPr>
          <p:cNvSpPr txBox="1">
            <a:spLocks/>
          </p:cNvSpPr>
          <p:nvPr/>
        </p:nvSpPr>
        <p:spPr>
          <a:xfrm>
            <a:off x="354360" y="156343"/>
            <a:ext cx="8435280" cy="9118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22960" rtl="0" eaLnBrk="1" latinLnBrk="0" hangingPunct="1">
              <a:lnSpc>
                <a:spcPts val="5220"/>
              </a:lnSpc>
              <a:spcBef>
                <a:spcPct val="0"/>
              </a:spcBef>
              <a:buNone/>
              <a:defRPr sz="486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5400" dirty="0"/>
              <a:t>Проект в базисе ПЛИС</a:t>
            </a:r>
          </a:p>
        </p:txBody>
      </p:sp>
    </p:spTree>
    <p:extLst>
      <p:ext uri="{BB962C8B-B14F-4D97-AF65-F5344CB8AC3E}">
        <p14:creationId xmlns:p14="http://schemas.microsoft.com/office/powerpoint/2010/main" val="3861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59595E-6 L -0.36267 -0.000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42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1210799"/>
            <a:ext cx="3888432" cy="34995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2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210799"/>
            <a:ext cx="3888432" cy="34995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2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4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53233" y="1299473"/>
            <a:ext cx="168129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Обратимые сбои</a:t>
            </a:r>
          </a:p>
          <a:p>
            <a:pPr algn="ctr"/>
            <a:r>
              <a:rPr lang="en-US" sz="1620" dirty="0">
                <a:solidFill>
                  <a:schemeClr val="bg1"/>
                </a:solidFill>
                <a:latin typeface="Myriad Pro Light SemiExt" pitchFamily="34" charset="0"/>
              </a:rPr>
              <a:t>Soft error</a:t>
            </a:r>
            <a:endParaRPr lang="ru-RU" sz="1620" dirty="0">
              <a:solidFill>
                <a:schemeClr val="bg1"/>
              </a:solidFill>
              <a:latin typeface="Myriad Pro Light SemiEx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0677" y="1299472"/>
            <a:ext cx="2071081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Необратимые отказы</a:t>
            </a:r>
          </a:p>
          <a:p>
            <a:pPr algn="ctr"/>
            <a:r>
              <a:rPr lang="en-US" sz="1620" dirty="0">
                <a:solidFill>
                  <a:schemeClr val="bg1"/>
                </a:solidFill>
                <a:latin typeface="Myriad Pro Light SemiExt" pitchFamily="34" charset="0"/>
              </a:rPr>
              <a:t>Hard error</a:t>
            </a:r>
            <a:endParaRPr lang="ru-RU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pPr algn="ctr"/>
            <a:endParaRPr lang="ru-RU" sz="1620" dirty="0">
              <a:solidFill>
                <a:schemeClr val="bg1"/>
              </a:solidFill>
              <a:latin typeface="Myriad Pro Light SemiEx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3183" y="1923678"/>
            <a:ext cx="3629203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Схемотехнические решения</a:t>
            </a: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r>
              <a:rPr lang="en-US" sz="1200" i="1" dirty="0">
                <a:solidFill>
                  <a:schemeClr val="bg2"/>
                </a:solidFill>
                <a:latin typeface="Myriad Pro Light SemiExt" pitchFamily="34" charset="0"/>
              </a:rPr>
              <a:t>Actel flash FPGA</a:t>
            </a:r>
            <a:endParaRPr lang="ru-RU" sz="1260" i="1" dirty="0">
              <a:solidFill>
                <a:schemeClr val="bg2"/>
              </a:solidFill>
              <a:latin typeface="Myriad Pro Light SemiEx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Архитектурные решения</a:t>
            </a: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r>
              <a:rPr lang="en-US" sz="1260" dirty="0">
                <a:solidFill>
                  <a:schemeClr val="bg2"/>
                </a:solidFill>
                <a:latin typeface="Myriad Pro Light SemiExt" pitchFamily="34" charset="0"/>
              </a:rPr>
              <a:t>TMR, Altera CRC, Xilinx ECC</a:t>
            </a:r>
            <a:endParaRPr lang="ru-RU" sz="1260" dirty="0">
              <a:solidFill>
                <a:schemeClr val="bg2"/>
              </a:solidFill>
              <a:latin typeface="Myriad Pro Light SemiEx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Синтезируемые решения</a:t>
            </a: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r>
              <a:rPr lang="en-US" sz="1260" dirty="0">
                <a:solidFill>
                  <a:schemeClr val="bg2"/>
                </a:solidFill>
                <a:latin typeface="Myriad Pro Light SemiExt" pitchFamily="34" charset="0"/>
              </a:rPr>
              <a:t>Boolean matching, IPD, ROSE</a:t>
            </a:r>
            <a:endParaRPr lang="ru-RU" sz="1260" dirty="0">
              <a:solidFill>
                <a:schemeClr val="bg2"/>
              </a:solidFill>
              <a:latin typeface="Myriad Pro Light SemiEx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Программно-аппаратные решения</a:t>
            </a:r>
          </a:p>
          <a:p>
            <a:r>
              <a:rPr lang="en-US" sz="1260" dirty="0">
                <a:solidFill>
                  <a:schemeClr val="bg1"/>
                </a:solidFill>
                <a:latin typeface="Myriad Pro Light SemiExt" pitchFamily="34" charset="0"/>
              </a:rPr>
              <a:t>XILINX Virtex-5QV RHBD</a:t>
            </a:r>
          </a:p>
          <a:p>
            <a:pPr marL="257175" indent="-257175">
              <a:buFont typeface="Arial" pitchFamily="34" charset="0"/>
              <a:buChar char="•"/>
            </a:pP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endParaRPr lang="ru-RU" sz="1620" dirty="0">
              <a:solidFill>
                <a:schemeClr val="bg1"/>
              </a:solidFill>
              <a:latin typeface="Myriad Pro Light SemiEx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1615" y="1923678"/>
            <a:ext cx="362920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Ввод избыточных блоков (</a:t>
            </a:r>
            <a:r>
              <a:rPr lang="en-US" sz="1620" dirty="0">
                <a:solidFill>
                  <a:schemeClr val="bg1"/>
                </a:solidFill>
                <a:latin typeface="Myriad Pro Light SemiExt" pitchFamily="34" charset="0"/>
              </a:rPr>
              <a:t>LAB</a:t>
            </a: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)</a:t>
            </a: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r>
              <a:rPr lang="en-US" sz="1260" i="1" dirty="0">
                <a:solidFill>
                  <a:schemeClr val="bg2"/>
                </a:solidFill>
                <a:latin typeface="Myriad Pro Light SemiExt" pitchFamily="34" charset="0"/>
              </a:rPr>
              <a:t>Altera Stratix II  </a:t>
            </a:r>
            <a:endParaRPr lang="ru-RU" sz="1260" i="1" dirty="0">
              <a:solidFill>
                <a:schemeClr val="bg2"/>
              </a:solidFill>
              <a:latin typeface="Myriad Pro Light SemiEx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Индивидуальный синтез</a:t>
            </a: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r>
              <a:rPr lang="en-US" sz="1260" i="1" dirty="0">
                <a:solidFill>
                  <a:schemeClr val="bg2"/>
                </a:solidFill>
                <a:latin typeface="Myriad Pro Light SemiExt" pitchFamily="34" charset="0"/>
              </a:rPr>
              <a:t>DFT</a:t>
            </a:r>
          </a:p>
          <a:p>
            <a:pPr marL="257175" indent="-257175">
              <a:buFont typeface="Arial" pitchFamily="34" charset="0"/>
              <a:buChar char="•"/>
            </a:pPr>
            <a:r>
              <a:rPr lang="ru-RU" sz="1620" dirty="0">
                <a:solidFill>
                  <a:schemeClr val="bg1"/>
                </a:solidFill>
                <a:latin typeface="Myriad Pro Light SemiExt" pitchFamily="34" charset="0"/>
              </a:rPr>
              <a:t>Аппаратные решения</a:t>
            </a:r>
            <a:endParaRPr lang="en-US" sz="1620" dirty="0">
              <a:solidFill>
                <a:schemeClr val="bg1"/>
              </a:solidFill>
              <a:latin typeface="Myriad Pro Light SemiExt" pitchFamily="34" charset="0"/>
            </a:endParaRPr>
          </a:p>
          <a:p>
            <a:r>
              <a:rPr lang="en-US" sz="1260" i="1" dirty="0">
                <a:solidFill>
                  <a:schemeClr val="bg2"/>
                </a:solidFill>
                <a:latin typeface="Myriad Pro Light SemiExt" pitchFamily="34" charset="0"/>
              </a:rPr>
              <a:t>Xilinx XTMR, Xilinx  EasyPath</a:t>
            </a:r>
            <a:endParaRPr lang="ru-RU" sz="1260" i="1" dirty="0">
              <a:solidFill>
                <a:schemeClr val="bg2"/>
              </a:solidFill>
              <a:latin typeface="Myriad Pro Light SemiExt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FEAE295-3DFB-4643-96FF-38EA3C56B557}"/>
              </a:ext>
            </a:extLst>
          </p:cNvPr>
          <p:cNvSpPr txBox="1">
            <a:spLocks/>
          </p:cNvSpPr>
          <p:nvPr/>
        </p:nvSpPr>
        <p:spPr>
          <a:xfrm>
            <a:off x="354360" y="156343"/>
            <a:ext cx="8435280" cy="9118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22960" rtl="0" eaLnBrk="1" latinLnBrk="0" hangingPunct="1">
              <a:lnSpc>
                <a:spcPts val="5220"/>
              </a:lnSpc>
              <a:spcBef>
                <a:spcPct val="0"/>
              </a:spcBef>
              <a:buNone/>
              <a:defRPr sz="486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dirty="0"/>
              <a:t>Существующие методы повышения надежности проекта в базисе ПЛИС</a:t>
            </a:r>
          </a:p>
        </p:txBody>
      </p:sp>
    </p:spTree>
    <p:extLst>
      <p:ext uri="{BB962C8B-B14F-4D97-AF65-F5344CB8AC3E}">
        <p14:creationId xmlns:p14="http://schemas.microsoft.com/office/powerpoint/2010/main" val="402998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5</a:t>
            </a:fld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61C57F9C-DD84-4744-9DF6-1239FF27B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384" y="1210799"/>
            <a:ext cx="5770984" cy="33910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рамках этапа </a:t>
            </a:r>
            <a:r>
              <a:rPr lang="ru-RU" b="1" dirty="0"/>
              <a:t>оценки сбоеустойчивости </a:t>
            </a:r>
            <a:r>
              <a:rPr lang="ru-RU" dirty="0"/>
              <a:t>комбинационной схемы в базисе ПЛИС исследуется возможность проекта маскировать случайные сбои, возникающие на выходах элементов схемы. </a:t>
            </a:r>
          </a:p>
          <a:p>
            <a:r>
              <a:rPr lang="ru-RU" b="1" dirty="0"/>
              <a:t>Повышение сбоеустойчивости </a:t>
            </a:r>
            <a:r>
              <a:rPr lang="ru-RU" dirty="0"/>
              <a:t>основано на возможности элементов ПЛИС маскировать возникающие обратимые сбои в комбинационной схеме, используя встроенную избыточность и сбоеустойчивые элементы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7116EC5-5917-BA46-B0C9-452B7653ED4B}"/>
              </a:ext>
            </a:extLst>
          </p:cNvPr>
          <p:cNvSpPr txBox="1">
            <a:spLocks/>
          </p:cNvSpPr>
          <p:nvPr/>
        </p:nvSpPr>
        <p:spPr>
          <a:xfrm>
            <a:off x="354360" y="156343"/>
            <a:ext cx="8435280" cy="9118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22960" rtl="0" eaLnBrk="1" latinLnBrk="0" hangingPunct="1">
              <a:lnSpc>
                <a:spcPts val="5220"/>
              </a:lnSpc>
              <a:spcBef>
                <a:spcPct val="0"/>
              </a:spcBef>
              <a:buNone/>
              <a:defRPr sz="486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dirty="0"/>
              <a:t>Маршрут проектирования комбинационных схем в базисе ПЛИС с оценкой сбоеустойчивости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66E1B7-1601-6147-9985-0E9B4009879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1" y="1068147"/>
            <a:ext cx="2721436" cy="369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1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788640"/>
          </a:xfrm>
        </p:spPr>
        <p:txBody>
          <a:bodyPr/>
          <a:lstStyle/>
          <a:p>
            <a:r>
              <a:rPr lang="ru-RU" sz="4800" dirty="0"/>
              <a:t>Оценка сбоеустойчивости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7124" y="1042300"/>
                <a:ext cx="4260860" cy="1817482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ru-RU" sz="1200" dirty="0"/>
                  <a:t>Все мультиплексоры имеют одинаковую независимую вероятность сбоя, в то время как количество ошибок в схеме не ограничено. Под ошибкой понимается инверсия сигнала на выходе вентиля. Таким образом, полином ошибки является характеристикой, отражающей способность схемы противостоять случайным сбоям её элементов</a:t>
                </a:r>
                <a:r>
                  <a:rPr lang="en-US" sz="1200" dirty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latin typeface="Cambria Math" panose="02040503050406030204" pitchFamily="18" charset="0"/>
                      </a:rPr>
                      <m:t>Emux</m:t>
                    </m:r>
                    <m:r>
                      <a:rPr lang="en-US" sz="1200">
                        <a:latin typeface="Cambria Math" panose="02040503050406030204" pitchFamily="18" charset="0"/>
                      </a:rPr>
                      <m:t> (</m:t>
                    </m:r>
                    <m:acc>
                      <m:accPr>
                        <m:chr m:val="̅"/>
                        <m:ctrlPr>
                          <a:rPr lang="ru-RU" sz="1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1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US" sz="120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ru-RU" sz="1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12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m:rPr>
                        <m:sty m:val="p"/>
                      </m:rPr>
                      <a:rPr lang="en-US" sz="1200">
                        <a:latin typeface="Cambria Math" panose="02040503050406030204" pitchFamily="18" charset="0"/>
                      </a:rPr>
                      <m:t>mux</m:t>
                    </m:r>
                    <m:r>
                      <a:rPr lang="en-US" sz="1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 </a:t>
                </a:r>
                <a:r>
                  <a:rPr lang="ru-RU" sz="1200" dirty="0"/>
                  <a:t>обозначает характеристическую функцию набора пар векторов (входных сигналов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1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1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ru-RU" sz="1200" dirty="0"/>
                  <a:t>и векторов ошибок 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1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12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m:rPr>
                        <m:sty m:val="p"/>
                      </m:rPr>
                      <a:rPr lang="en-US" sz="1200">
                        <a:latin typeface="Cambria Math" panose="02040503050406030204" pitchFamily="18" charset="0"/>
                      </a:rPr>
                      <m:t>mux</m:t>
                    </m:r>
                  </m:oMath>
                </a14:m>
                <a:r>
                  <a:rPr lang="en-US" sz="1200" dirty="0"/>
                  <a:t>):</a:t>
                </a:r>
                <a:endParaRPr lang="ru-RU" sz="1200" dirty="0"/>
              </a:p>
              <a:p>
                <a:pPr marL="0" indent="0" algn="just">
                  <a:buNone/>
                </a:pPr>
                <a:endParaRPr lang="ru-RU" sz="1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124" y="1042300"/>
                <a:ext cx="4260860" cy="1817482"/>
              </a:xfrm>
              <a:blipFill>
                <a:blip r:embed="rId4"/>
                <a:stretch>
                  <a:fillRect b="-6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07636" y="2846758"/>
          <a:ext cx="3732316" cy="626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Формула" r:id="rId5" imgW="2717800" imgH="457200" progId="Equation.3">
                  <p:embed/>
                </p:oleObj>
              </mc:Choice>
              <mc:Fallback>
                <p:oleObj name="Формула" r:id="rId5" imgW="2717800" imgH="45720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36" y="2846758"/>
                        <a:ext cx="3732316" cy="626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506186" y="1203598"/>
                <a:ext cx="4392488" cy="5644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ru-RU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12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ru-RU" sz="1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1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ru-RU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acc>
                            <m:accPr>
                              <m:chr m:val="̅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  <m:r>
                            <a:rPr lang="ru-RU" sz="1200" i="1">
                              <a:latin typeface="Cambria Math" panose="02040503050406030204" pitchFamily="18" charset="0"/>
                            </a:rPr>
                            <m:t>𝑚𝑢𝑥</m:t>
                          </m:r>
                        </m:sub>
                        <m:sup/>
                        <m:e>
                          <m:r>
                            <a:rPr lang="ru-RU" sz="1200" i="1">
                              <a:latin typeface="Cambria Math" panose="02040503050406030204" pitchFamily="18" charset="0"/>
                            </a:rPr>
                            <m:t>𝐸𝑚𝑢𝑥</m:t>
                          </m:r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  <m:r>
                            <m:rPr>
                              <m:sty m:val="p"/>
                            </m:rPr>
                            <a:rPr lang="ru-RU" sz="1200">
                              <a:latin typeface="Cambria Math" panose="02040503050406030204" pitchFamily="18" charset="0"/>
                            </a:rPr>
                            <m:t>mux</m:t>
                          </m:r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ru-RU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ru-RU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  <m: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  <m:t>𝑚𝑢𝑥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1200">
                                  <a:latin typeface="Cambria Math" panose="02040503050406030204" pitchFamily="18" charset="0"/>
                                </a:rPr>
                                <m:t>(1</m:t>
                              </m:r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ru-RU" sz="12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ru-RU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ru-RU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  <m: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  <m:t>𝑚𝑢𝑥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186" y="1203598"/>
                <a:ext cx="4392488" cy="564450"/>
              </a:xfrm>
              <a:prstGeom prst="rect">
                <a:avLst/>
              </a:prstGeom>
              <a:blipFill rotWithShape="1">
                <a:blip r:embed="rId7"/>
                <a:stretch>
                  <a:fillRect t="-110753" b="-15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5214394" y="3939902"/>
                <a:ext cx="2976071" cy="5682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ru-RU" sz="1200" i="1">
                          <a:latin typeface="Cambria Math" panose="02040503050406030204" pitchFamily="18" charset="0"/>
                        </a:rPr>
                        <m:t>𝑚𝑢𝑥</m:t>
                      </m:r>
                      <m:r>
                        <a:rPr lang="ru-RU" sz="1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1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ru-RU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acc>
                            <m:accPr>
                              <m:chr m:val="̅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  <m:r>
                            <a:rPr lang="ru-RU" sz="1200" i="1">
                              <a:latin typeface="Cambria Math" panose="02040503050406030204" pitchFamily="18" charset="0"/>
                            </a:rPr>
                            <m:t>𝑚𝑢𝑥</m:t>
                          </m:r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𝑚𝑢𝑥</m:t>
                              </m:r>
                            </m:e>
                          </m:d>
                          <m:r>
                            <a:rPr lang="ru-RU" sz="120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r>
                            <a:rPr lang="ru-RU" sz="1200" i="1">
                              <a:latin typeface="Cambria Math" panose="02040503050406030204" pitchFamily="18" charset="0"/>
                            </a:rPr>
                            <m:t>𝐸𝑚𝑢𝑥</m:t>
                          </m:r>
                          <m:d>
                            <m:dPr>
                              <m:ctrlPr>
                                <a:rPr lang="ru-RU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  <m:r>
                                <a:rPr lang="ru-RU" sz="12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̅"/>
                                  <m:ctrlP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ru-RU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  <m:r>
                                <a:rPr lang="ru-RU" sz="1200" i="1">
                                  <a:latin typeface="Cambria Math" panose="02040503050406030204" pitchFamily="18" charset="0"/>
                                </a:rPr>
                                <m:t>𝑚𝑢𝑥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94" y="3939902"/>
                <a:ext cx="2976071" cy="568232"/>
              </a:xfrm>
              <a:prstGeom prst="rect">
                <a:avLst/>
              </a:prstGeom>
              <a:blipFill>
                <a:blip r:embed="rId8"/>
                <a:stretch>
                  <a:fillRect t="-104348" b="-1456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Объект 2"/>
              <p:cNvSpPr txBox="1">
                <a:spLocks/>
              </p:cNvSpPr>
              <p:nvPr/>
            </p:nvSpPr>
            <p:spPr>
              <a:xfrm>
                <a:off x="167124" y="3507854"/>
                <a:ext cx="4260860" cy="13854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ru-RU" sz="1200" dirty="0"/>
                  <a:t>Вывод формулы для расчета полинома ошибки в общем виде для произвольной логической схемы в базисе ПЛИС. Учитывая, что вероятность появления на входе конкретного вектора входных сигналов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1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1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ru-RU" sz="1200" dirty="0"/>
                  <a:t>длинны </a:t>
                </a:r>
                <a:r>
                  <a:rPr lang="en-US" sz="1200" i="1" dirty="0"/>
                  <a:t>N</a:t>
                </a:r>
                <a:r>
                  <a:rPr lang="en-US" sz="1200" dirty="0"/>
                  <a:t> (</a:t>
                </a:r>
                <a:r>
                  <a:rPr lang="ru-RU" sz="1200" dirty="0"/>
                  <a:t>число входов, в предположении равновероятности всех таких наборов) равна </a:t>
                </a:r>
                <a:r>
                  <a:rPr lang="en-US" sz="1200" i="1" dirty="0"/>
                  <a:t>1/2</a:t>
                </a:r>
                <a:r>
                  <a:rPr lang="en-US" sz="1200" i="1" baseline="30000" dirty="0"/>
                  <a:t>N</a:t>
                </a:r>
                <a:endParaRPr lang="ru-RU" sz="1200" i="1" dirty="0"/>
              </a:p>
            </p:txBody>
          </p:sp>
        </mc:Choice>
        <mc:Fallback xmlns="">
          <p:sp>
            <p:nvSpPr>
              <p:cNvPr id="9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24" y="3507854"/>
                <a:ext cx="4260860" cy="138543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Объект 2"/>
              <p:cNvSpPr txBox="1">
                <a:spLocks/>
              </p:cNvSpPr>
              <p:nvPr/>
            </p:nvSpPr>
            <p:spPr>
              <a:xfrm>
                <a:off x="4572000" y="1779662"/>
                <a:ext cx="4260860" cy="20882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ru-RU" sz="1200" dirty="0"/>
                  <a:t>Суммирование ведется по всем входным комбинациям и всем комбинациям векторов ошибок, вес которых равен единице </a:t>
                </a:r>
                <a:r>
                  <a:rPr lang="en-US" sz="1200" dirty="0"/>
                  <a:t>.</a:t>
                </a:r>
                <a:endParaRPr lang="ru-RU" sz="1200" dirty="0"/>
              </a:p>
              <a:p>
                <a:pPr marL="0" indent="0" algn="just">
                  <a:buNone/>
                </a:pPr>
                <a:r>
                  <a:rPr lang="ru-RU" sz="1200" dirty="0"/>
                  <a:t>При малых значениях </a:t>
                </a:r>
                <a14:m>
                  <m:oMath xmlns:m="http://schemas.openxmlformats.org/officeDocument/2006/math">
                    <m:r>
                      <a:rPr lang="ru-RU" sz="12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/>
                  <a:t> </a:t>
                </a:r>
                <a:r>
                  <a:rPr lang="ru-RU" sz="1200" dirty="0"/>
                  <a:t>в полиноме </a:t>
                </a:r>
                <a14:m>
                  <m:oMath xmlns:m="http://schemas.openxmlformats.org/officeDocument/2006/math">
                    <m:r>
                      <a:rPr lang="ru-RU" sz="12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, </a:t>
                </a:r>
                <a:r>
                  <a:rPr lang="ru-RU" sz="1200" dirty="0"/>
                  <a:t>вклад членов со степенью выше первой оказывается незначительным, что означает доминирование однократных ошибок. 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ru-RU" sz="12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ru-RU" sz="1200" i="1">
                        <a:latin typeface="Cambria Math" panose="02040503050406030204" pitchFamily="18" charset="0"/>
                      </a:rPr>
                      <m:t>𝑚𝑢𝑥</m:t>
                    </m:r>
                  </m:oMath>
                </a14:m>
                <a:r>
                  <a:rPr lang="ru-RU" sz="1200" dirty="0"/>
                  <a:t> характеризует среднее число ненадежных мультиплексоров в схеме, т.е. тех элементов, ошибка в которых приводит к ошибке на выходе схемы </a:t>
                </a:r>
                <a:r>
                  <a:rPr lang="en-US" sz="1200" dirty="0"/>
                  <a:t>.</a:t>
                </a:r>
                <a:endParaRPr lang="ru-RU" sz="1200" dirty="0"/>
              </a:p>
              <a:p>
                <a:pPr marL="0" indent="0">
                  <a:buNone/>
                </a:pPr>
                <a:endParaRPr lang="ru-RU" sz="1200" dirty="0"/>
              </a:p>
            </p:txBody>
          </p:sp>
        </mc:Choice>
        <mc:Fallback xmlns="">
          <p:sp>
            <p:nvSpPr>
              <p:cNvPr id="10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79662"/>
                <a:ext cx="4260860" cy="2088232"/>
              </a:xfrm>
              <a:prstGeom prst="rect">
                <a:avLst/>
              </a:prstGeom>
              <a:blipFill>
                <a:blip r:embed="rId10"/>
                <a:stretch>
                  <a:fillRect b="-54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139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934"/>
            <a:ext cx="8229600" cy="9326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/>
              <a:t>Программно-аппаратные решения повышения сбоеустойчивости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7</a:t>
            </a:fld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51520" y="1085970"/>
            <a:ext cx="4260860" cy="83770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300" b="1" dirty="0"/>
              <a:t>Описание используемых сбоеустойчивых элементов</a:t>
            </a:r>
          </a:p>
          <a:p>
            <a:pPr marL="0" indent="0" algn="just">
              <a:buNone/>
            </a:pPr>
            <a:r>
              <a:rPr lang="ru-RU" dirty="0"/>
              <a:t>В основе программируемых логических интегральных схем используется реконфигурируемая регулярная структура, с добавлением сложнофункциональных блоков.</a:t>
            </a:r>
            <a:endParaRPr lang="ru-RU" sz="12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77116" y="2194234"/>
            <a:ext cx="4260860" cy="55925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/>
              <a:t>упрощенная структура ЛБ с применением тройного модульного резервирования и добавлением голосующего элемента. </a:t>
            </a:r>
            <a:endParaRPr lang="ru-RU" sz="12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251520" y="4271240"/>
            <a:ext cx="4260860" cy="38874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ru-RU" dirty="0"/>
              <a:t>Базовым элементом является комбинационная ячейка ЛБ (Логический блок, LUT  - Look up table) 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4677116" y="3805872"/>
            <a:ext cx="4260860" cy="1173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b="1" i="1" dirty="0"/>
              <a:t>Сбоеустойчивая ПЛИС</a:t>
            </a:r>
            <a:endParaRPr lang="en-US" sz="1200" b="1" dirty="0"/>
          </a:p>
          <a:p>
            <a:pPr marL="0" indent="0" algn="just">
              <a:buNone/>
            </a:pPr>
            <a:r>
              <a:rPr lang="ru-RU" dirty="0"/>
              <a:t>Для построения надежного проекта в базисе ПЛИС достаточно разместить наиболее значимые узлы в сбоеустойчивых элементах. Таким образом, возможна аппаратная реализация регулярной структуры ПЛИС, использующая 25% процентов сбоеустойчивых элементов ЛБ и  75% типовых ячеек. </a:t>
            </a:r>
            <a:endParaRPr lang="ru-RU" sz="1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E56BCB-68BC-CD42-9B0F-3E58B41B0EF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2" y="1895181"/>
            <a:ext cx="3682372" cy="226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3AC9FD-1929-8B40-91F1-3E508B7B040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74" y="1042306"/>
            <a:ext cx="1670345" cy="117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49C4A9-BA71-8547-A58C-C4837407B16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246" y="2753493"/>
            <a:ext cx="2897138" cy="10523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35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60648"/>
          </a:xfrm>
        </p:spPr>
        <p:txBody>
          <a:bodyPr/>
          <a:lstStyle/>
          <a:p>
            <a:r>
              <a:rPr lang="ru-RU" dirty="0">
                <a:effectLst/>
              </a:rPr>
              <a:t>Экспериментальная часть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8</a:t>
            </a:fld>
            <a:endParaRPr lang="ru-RU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" y="1524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33AD7F52-F509-1C41-B09D-64E2E5A2DD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2660992"/>
              </p:ext>
            </p:extLst>
          </p:nvPr>
        </p:nvGraphicFramePr>
        <p:xfrm>
          <a:off x="152400" y="915565"/>
          <a:ext cx="3709865" cy="3772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E3D4D69-9C07-B344-9634-1291F32C7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531380"/>
              </p:ext>
            </p:extLst>
          </p:nvPr>
        </p:nvGraphicFramePr>
        <p:xfrm>
          <a:off x="3934025" y="984126"/>
          <a:ext cx="4681015" cy="3675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079">
                  <a:extLst>
                    <a:ext uri="{9D8B030D-6E8A-4147-A177-3AD203B41FA5}">
                      <a16:colId xmlns:a16="http://schemas.microsoft.com/office/drawing/2014/main" val="475819806"/>
                    </a:ext>
                  </a:extLst>
                </a:gridCol>
                <a:gridCol w="693448">
                  <a:extLst>
                    <a:ext uri="{9D8B030D-6E8A-4147-A177-3AD203B41FA5}">
                      <a16:colId xmlns:a16="http://schemas.microsoft.com/office/drawing/2014/main" val="3198254959"/>
                    </a:ext>
                  </a:extLst>
                </a:gridCol>
                <a:gridCol w="831354">
                  <a:extLst>
                    <a:ext uri="{9D8B030D-6E8A-4147-A177-3AD203B41FA5}">
                      <a16:colId xmlns:a16="http://schemas.microsoft.com/office/drawing/2014/main" val="1063479062"/>
                    </a:ext>
                  </a:extLst>
                </a:gridCol>
                <a:gridCol w="832332">
                  <a:extLst>
                    <a:ext uri="{9D8B030D-6E8A-4147-A177-3AD203B41FA5}">
                      <a16:colId xmlns:a16="http://schemas.microsoft.com/office/drawing/2014/main" val="1374507222"/>
                    </a:ext>
                  </a:extLst>
                </a:gridCol>
                <a:gridCol w="831354">
                  <a:extLst>
                    <a:ext uri="{9D8B030D-6E8A-4147-A177-3AD203B41FA5}">
                      <a16:colId xmlns:a16="http://schemas.microsoft.com/office/drawing/2014/main" val="3388315196"/>
                    </a:ext>
                  </a:extLst>
                </a:gridCol>
                <a:gridCol w="693448">
                  <a:extLst>
                    <a:ext uri="{9D8B030D-6E8A-4147-A177-3AD203B41FA5}">
                      <a16:colId xmlns:a16="http://schemas.microsoft.com/office/drawing/2014/main" val="2488238385"/>
                    </a:ext>
                  </a:extLst>
                </a:gridCol>
              </a:tblGrid>
              <a:tr h="475884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чувствительности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833921"/>
                  </a:ext>
                </a:extLst>
              </a:tr>
              <a:tr h="648013">
                <a:tc>
                  <a:txBody>
                    <a:bodyPr/>
                    <a:lstStyle/>
                    <a:p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Ks=0%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Ks=25%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Ks=50%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Ks=75%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Ks=100</a:t>
                      </a:r>
                      <a:r>
                        <a:rPr lang="en-US" sz="105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034056"/>
                  </a:ext>
                </a:extLst>
              </a:tr>
              <a:tr h="4758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c17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28,94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23,15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19,15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15,14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13,76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8249390"/>
                  </a:ext>
                </a:extLst>
              </a:tr>
              <a:tr h="4758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con1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45,40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31,59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25,28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16,58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14,28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033920"/>
                  </a:ext>
                </a:extLst>
              </a:tr>
              <a:tr h="4758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misex1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52,24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33,15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19,52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14,10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7806365"/>
                  </a:ext>
                </a:extLst>
              </a:tr>
              <a:tr h="4758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rd53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41,50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26,79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17,47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6,53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3,57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3126146"/>
                  </a:ext>
                </a:extLst>
              </a:tr>
              <a:tr h="6480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z4ml_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synth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28,79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18,91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11,76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5,24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723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11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9</a:t>
            </a:fld>
            <a:endParaRPr lang="ru-RU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E44EC38-5E89-0741-BE5A-12690B000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60648"/>
          </a:xfrm>
        </p:spPr>
        <p:txBody>
          <a:bodyPr/>
          <a:lstStyle/>
          <a:p>
            <a:r>
              <a:rPr lang="ru-RU" dirty="0">
                <a:effectLst/>
              </a:rPr>
              <a:t>Экспериментальная часть</a:t>
            </a: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9EA2F4-A7F9-BE46-B521-25B1EEC6D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753551"/>
              </p:ext>
            </p:extLst>
          </p:nvPr>
        </p:nvGraphicFramePr>
        <p:xfrm>
          <a:off x="411708" y="1014981"/>
          <a:ext cx="8320584" cy="3502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0377">
                  <a:extLst>
                    <a:ext uri="{9D8B030D-6E8A-4147-A177-3AD203B41FA5}">
                      <a16:colId xmlns:a16="http://schemas.microsoft.com/office/drawing/2014/main" val="389245479"/>
                    </a:ext>
                  </a:extLst>
                </a:gridCol>
                <a:gridCol w="1232615">
                  <a:extLst>
                    <a:ext uri="{9D8B030D-6E8A-4147-A177-3AD203B41FA5}">
                      <a16:colId xmlns:a16="http://schemas.microsoft.com/office/drawing/2014/main" val="1011288798"/>
                    </a:ext>
                  </a:extLst>
                </a:gridCol>
                <a:gridCol w="1477746">
                  <a:extLst>
                    <a:ext uri="{9D8B030D-6E8A-4147-A177-3AD203B41FA5}">
                      <a16:colId xmlns:a16="http://schemas.microsoft.com/office/drawing/2014/main" val="1808361728"/>
                    </a:ext>
                  </a:extLst>
                </a:gridCol>
                <a:gridCol w="1479485">
                  <a:extLst>
                    <a:ext uri="{9D8B030D-6E8A-4147-A177-3AD203B41FA5}">
                      <a16:colId xmlns:a16="http://schemas.microsoft.com/office/drawing/2014/main" val="3413953861"/>
                    </a:ext>
                  </a:extLst>
                </a:gridCol>
                <a:gridCol w="1477746">
                  <a:extLst>
                    <a:ext uri="{9D8B030D-6E8A-4147-A177-3AD203B41FA5}">
                      <a16:colId xmlns:a16="http://schemas.microsoft.com/office/drawing/2014/main" val="351188137"/>
                    </a:ext>
                  </a:extLst>
                </a:gridCol>
                <a:gridCol w="1232615">
                  <a:extLst>
                    <a:ext uri="{9D8B030D-6E8A-4147-A177-3AD203B41FA5}">
                      <a16:colId xmlns:a16="http://schemas.microsoft.com/office/drawing/2014/main" val="1684509027"/>
                    </a:ext>
                  </a:extLst>
                </a:gridCol>
              </a:tblGrid>
              <a:tr h="453543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Количество элементов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077418"/>
                  </a:ext>
                </a:extLst>
              </a:tr>
              <a:tr h="617591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Ks=0%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Ks=25%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Ks=50%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Ks=75%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Ks=100%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6017825"/>
                  </a:ext>
                </a:extLst>
              </a:tr>
              <a:tr h="453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c17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130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233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370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645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1195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3580037"/>
                  </a:ext>
                </a:extLst>
              </a:tr>
              <a:tr h="453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con1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289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460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801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1483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79597710"/>
                  </a:ext>
                </a:extLst>
              </a:tr>
              <a:tr h="453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misex1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1096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1952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3095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5379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9949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6496908"/>
                  </a:ext>
                </a:extLst>
              </a:tr>
              <a:tr h="453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rd53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512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981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1525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2591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4645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5871192"/>
                  </a:ext>
                </a:extLst>
              </a:tr>
              <a:tr h="6175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z4ml_synth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280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501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796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1387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2569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007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5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31640"/>
            <a:ext cx="8229600" cy="1200150"/>
          </a:xfrm>
        </p:spPr>
        <p:txBody>
          <a:bodyPr/>
          <a:lstStyle/>
          <a:p>
            <a:r>
              <a:rPr lang="ru-RU" dirty="0"/>
              <a:t>Спасибо за внимание</a:t>
            </a:r>
            <a:r>
              <a:rPr lang="en-US" dirty="0"/>
              <a:t>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41F69-6CEF-4E46-AA43-D64A677699AA}" type="slidenum">
              <a:rPr lang="ru-RU" smtClean="0"/>
              <a:t>10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284304-6E84-7443-9533-631D57E3C18B}"/>
              </a:ext>
            </a:extLst>
          </p:cNvPr>
          <p:cNvSpPr txBox="1"/>
          <p:nvPr/>
        </p:nvSpPr>
        <p:spPr>
          <a:xfrm>
            <a:off x="3085585" y="4515966"/>
            <a:ext cx="278262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yriad Pro Light SemiExt" pitchFamily="34" charset="0"/>
              </a:rPr>
              <a:t>Москва, </a:t>
            </a: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Myriad Pro Light SemiExt" pitchFamily="34" charset="0"/>
              </a:rPr>
              <a:t>Зеленоград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yriad Pro Light SemiExt" pitchFamily="34" charset="0"/>
              </a:rPr>
              <a:t>, 2020</a:t>
            </a:r>
          </a:p>
        </p:txBody>
      </p:sp>
    </p:spTree>
    <p:extLst>
      <p:ext uri="{BB962C8B-B14F-4D97-AF65-F5344CB8AC3E}">
        <p14:creationId xmlns:p14="http://schemas.microsoft.com/office/powerpoint/2010/main" val="425816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1232</TotalTime>
  <Words>1257</Words>
  <Application>Microsoft Macintosh PowerPoint</Application>
  <PresentationFormat>Экран (16:9)</PresentationFormat>
  <Paragraphs>175</Paragraphs>
  <Slides>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Cambria Math</vt:lpstr>
      <vt:lpstr>Century Gothic</vt:lpstr>
      <vt:lpstr>Courier New</vt:lpstr>
      <vt:lpstr>Myriad Pro Light SemiExt</vt:lpstr>
      <vt:lpstr>Palatino Linotype</vt:lpstr>
      <vt:lpstr>Times New Roman</vt:lpstr>
      <vt:lpstr>Исполнительная</vt:lpstr>
      <vt:lpstr>Формула</vt:lpstr>
      <vt:lpstr>Программно-аппаратные решения повышения сбоеустойчивости комбинационных схем в базисе ПЛИС с учётом межсоединений и блоков ввода-вывода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Оценка сбоеустойчивости</vt:lpstr>
      <vt:lpstr>Программно-аппаратные решения повышения сбоеустойчивости</vt:lpstr>
      <vt:lpstr>Экспериментальная часть</vt:lpstr>
      <vt:lpstr>Экспериментальная часть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FPGA RHBD</dc:title>
  <dc:creator>Vladimir dolp</dc:creator>
  <cp:lastModifiedBy>Microsoft Office User</cp:lastModifiedBy>
  <cp:revision>54</cp:revision>
  <dcterms:created xsi:type="dcterms:W3CDTF">2019-01-31T12:59:44Z</dcterms:created>
  <dcterms:modified xsi:type="dcterms:W3CDTF">2020-05-29T10:21:37Z</dcterms:modified>
</cp:coreProperties>
</file>